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na Nikolova" initials="J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8EF6"/>
    <a:srgbClr val="E1921F"/>
    <a:srgbClr val="FF3399"/>
    <a:srgbClr val="897FAF"/>
    <a:srgbClr val="9C86A8"/>
    <a:srgbClr val="F55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51" autoAdjust="0"/>
    <p:restoredTop sz="95165" autoAdjust="0"/>
  </p:normalViewPr>
  <p:slideViewPr>
    <p:cSldViewPr>
      <p:cViewPr>
        <p:scale>
          <a:sx n="78" d="100"/>
          <a:sy n="78" d="100"/>
        </p:scale>
        <p:origin x="-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22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CBF20-03A3-4CE0-AE5E-8375D3E7EABB}" type="datetimeFigureOut">
              <a:rPr lang="bg-BG" smtClean="0"/>
              <a:t>24.6.2019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7C4F5-30CD-495F-B49D-46AB7CAD00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876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2A8E-C1A4-4F6D-8456-B7485A6FB591}" type="datetimeFigureOut">
              <a:rPr lang="bg-BG" smtClean="0"/>
              <a:t>24.6.2019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3F66A-6D23-496F-87D9-6645BD43047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72826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/>
              <a:t>ВлСл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F66A-6D23-496F-87D9-6645BD43047F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41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ЮН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F66A-6D23-496F-87D9-6645BD43047F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261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err="1"/>
              <a:t>ВлСл</a:t>
            </a:r>
            <a:r>
              <a:rPr lang="bg-BG" dirty="0"/>
              <a:t>,</a:t>
            </a:r>
            <a:r>
              <a:rPr lang="bg-BG" baseline="0" dirty="0"/>
              <a:t> ЮН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3F66A-6D23-496F-87D9-6645BD43047F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27744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 rot="10800000"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 rot="10800000">
            <a:off x="211665" y="223526"/>
            <a:ext cx="8723376" cy="5941778"/>
            <a:chOff x="-3905250" y="3373867"/>
            <a:chExt cx="13011150" cy="2812621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3373867"/>
              <a:ext cx="13011150" cy="2812621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8033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33834"/>
            <a:ext cx="6400800" cy="147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8" name="Picture 1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96770" cy="72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012"/>
            <a:ext cx="18843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717" y="2348880"/>
            <a:ext cx="7408333" cy="31626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1445219"/>
            <a:ext cx="8229600" cy="648072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096770" cy="728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0012"/>
            <a:ext cx="1884363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6"/>
          <p:cNvSpPr>
            <a:spLocks/>
          </p:cNvSpPr>
          <p:nvPr/>
        </p:nvSpPr>
        <p:spPr bwMode="hidden">
          <a:xfrm rot="10800000">
            <a:off x="5684473" y="6102482"/>
            <a:ext cx="3477588" cy="38323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0800000"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Rounded Rectangle 25"/>
          <p:cNvSpPr/>
          <p:nvPr userDrawn="1"/>
        </p:nvSpPr>
        <p:spPr>
          <a:xfrm rot="10800000">
            <a:off x="-3" y="5332246"/>
            <a:ext cx="9144002" cy="152575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5"/>
          <p:cNvGrpSpPr>
            <a:grpSpLocks noChangeAspect="1"/>
          </p:cNvGrpSpPr>
          <p:nvPr userDrawn="1"/>
        </p:nvGrpSpPr>
        <p:grpSpPr bwMode="hidden">
          <a:xfrm rot="10800000">
            <a:off x="-2" y="5013163"/>
            <a:ext cx="9144001" cy="1800199"/>
            <a:chOff x="-3905251" y="4316413"/>
            <a:chExt cx="13027839" cy="1870075"/>
          </a:xfrm>
        </p:grpSpPr>
        <p:sp>
          <p:nvSpPr>
            <p:cNvPr id="28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hidden">
            <a:xfrm>
              <a:off x="-309563" y="4904301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hidden">
            <a:xfrm>
              <a:off x="3176" y="49217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32" name="Freeform 10"/>
            <p:cNvSpPr>
              <a:spLocks/>
            </p:cNvSpPr>
            <p:nvPr/>
          </p:nvSpPr>
          <p:spPr bwMode="hidden">
            <a:xfrm>
              <a:off x="-3905251" y="5008563"/>
              <a:ext cx="13027839" cy="1177925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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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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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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trator.strategma.bg/betterjustic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872" cy="2592288"/>
          </a:xfrm>
        </p:spPr>
        <p:txBody>
          <a:bodyPr>
            <a:normAutofit/>
          </a:bodyPr>
          <a:lstStyle/>
          <a:p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Гражданска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платформа за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проследяване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оценка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развитието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</a:t>
            </a:r>
            <a:r>
              <a:rPr lang="ru-RU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Съдебната</a:t>
            </a:r>
            <a:r>
              <a:rPr lang="ru-RU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система</a:t>
            </a:r>
            <a:endParaRPr lang="bg-BG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04664"/>
            <a:ext cx="3528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проект "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Гражданска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платформа за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проследяване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и оценка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развитието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на </a:t>
            </a:r>
            <a:r>
              <a:rPr lang="ru-RU" sz="11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Съдебната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система “, финансиран от Оперативна програма „Добро управление“, договор № </a:t>
            </a:r>
            <a:r>
              <a:rPr lang="en-US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BG05SFOP001-3.003-0068-C01</a:t>
            </a:r>
            <a:r>
              <a:rPr lang="bg-BG" sz="11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/18.02.2019</a:t>
            </a:r>
            <a:endParaRPr lang="ru-RU" sz="11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0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284984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bg-BG" sz="6000" dirty="0"/>
              <a:t>Благодаря за вниманието</a:t>
            </a:r>
            <a:r>
              <a:rPr lang="bg-BG" sz="6000" dirty="0" smtClean="0"/>
              <a:t>!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GB" sz="4900" dirty="0">
                <a:hlinkClick r:id="rId3"/>
              </a:rPr>
              <a:t>http://strator.strategma.bg/betterjustice</a:t>
            </a:r>
            <a:r>
              <a:rPr lang="en-GB" sz="6000" dirty="0">
                <a:hlinkClick r:id="rId3"/>
              </a:rPr>
              <a:t>/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096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916832"/>
            <a:ext cx="7859506" cy="4824536"/>
          </a:xfrm>
        </p:spPr>
        <p:txBody>
          <a:bodyPr/>
          <a:lstStyle/>
          <a:p>
            <a:r>
              <a:rPr lang="bg-BG" dirty="0"/>
              <a:t>Общата цел е </a:t>
            </a:r>
            <a:r>
              <a:rPr lang="ru-RU" dirty="0"/>
              <a:t> </a:t>
            </a:r>
            <a:r>
              <a:rPr lang="bg-BG" dirty="0"/>
              <a:t>създаването</a:t>
            </a:r>
            <a:r>
              <a:rPr lang="ru-RU" dirty="0"/>
              <a:t> на коалиция от </a:t>
            </a:r>
            <a:r>
              <a:rPr lang="ru-RU" dirty="0" smtClean="0"/>
              <a:t>НПО,  </a:t>
            </a:r>
            <a:r>
              <a:rPr lang="bg-BG" dirty="0"/>
              <a:t>работещи</a:t>
            </a:r>
            <a:r>
              <a:rPr lang="ru-RU" dirty="0"/>
              <a:t> в </a:t>
            </a:r>
            <a:r>
              <a:rPr lang="bg-BG" dirty="0"/>
              <a:t>областта на правосъдната </a:t>
            </a:r>
            <a:r>
              <a:rPr lang="ru-RU" dirty="0"/>
              <a:t>реформа;</a:t>
            </a:r>
          </a:p>
          <a:p>
            <a:r>
              <a:rPr lang="bg-BG" dirty="0"/>
              <a:t>Разработване на обща виртуална платформа за диалог </a:t>
            </a:r>
            <a:r>
              <a:rPr lang="bg-BG" dirty="0" smtClean="0"/>
              <a:t> </a:t>
            </a:r>
            <a:r>
              <a:rPr lang="bg-BG" dirty="0"/>
              <a:t>в различни </a:t>
            </a:r>
            <a:r>
              <a:rPr lang="bg-BG" dirty="0" smtClean="0"/>
              <a:t>области на правосъдната реформа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bg-BG" dirty="0"/>
              <a:t>Извършване на анализи на „провалилите“ се дела; </a:t>
            </a:r>
          </a:p>
          <a:p>
            <a:r>
              <a:rPr lang="bg-BG" dirty="0"/>
              <a:t>Извършване на анализ на препоръки на Комитета на министрите към Съвета на Европа;</a:t>
            </a:r>
          </a:p>
          <a:p>
            <a:r>
              <a:rPr lang="bg-BG" dirty="0" smtClean="0"/>
              <a:t>Измерване </a:t>
            </a:r>
            <a:r>
              <a:rPr lang="bg-BG" dirty="0"/>
              <a:t>на индекса на интегритета на съдебната с</a:t>
            </a:r>
            <a:r>
              <a:rPr lang="ru-RU" dirty="0" err="1"/>
              <a:t>истема</a:t>
            </a:r>
            <a:r>
              <a:rPr lang="ru-RU" dirty="0"/>
              <a:t> за 2019-2020 г. </a:t>
            </a:r>
            <a:endParaRPr lang="bg-BG" dirty="0"/>
          </a:p>
          <a:p>
            <a:endParaRPr lang="bg-BG" dirty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908720"/>
            <a:ext cx="8229600" cy="1040555"/>
          </a:xfrm>
        </p:spPr>
        <p:txBody>
          <a:bodyPr>
            <a:normAutofit/>
          </a:bodyPr>
          <a:lstStyle/>
          <a:p>
            <a:r>
              <a:rPr lang="bg-BG" dirty="0" smtClean="0"/>
              <a:t>Цели и дейности </a:t>
            </a:r>
            <a:r>
              <a:rPr lang="bg-BG" dirty="0"/>
              <a:t>на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6851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E8E7CF2-DAD5-4C51-AF4C-FB7CA574B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348880"/>
            <a:ext cx="7571474" cy="3744416"/>
          </a:xfrm>
        </p:spPr>
        <p:txBody>
          <a:bodyPr/>
          <a:lstStyle/>
          <a:p>
            <a:r>
              <a:rPr lang="bg-BG" dirty="0"/>
              <a:t>върховенство на закона и обществения интерес;</a:t>
            </a:r>
          </a:p>
          <a:p>
            <a:r>
              <a:rPr lang="bg-BG" dirty="0"/>
              <a:t>публичност и прозрачност;</a:t>
            </a:r>
          </a:p>
          <a:p>
            <a:r>
              <a:rPr lang="bg-BG" dirty="0"/>
              <a:t>равнопоставеност;</a:t>
            </a:r>
          </a:p>
          <a:p>
            <a:r>
              <a:rPr lang="bg-BG" dirty="0"/>
              <a:t>автономност при изработване на становища и оценки;</a:t>
            </a:r>
          </a:p>
          <a:p>
            <a:r>
              <a:rPr lang="bg-BG" dirty="0"/>
              <a:t>насърчаване партньорството; </a:t>
            </a:r>
          </a:p>
          <a:p>
            <a:r>
              <a:rPr lang="bg-BG" dirty="0"/>
              <a:t> избягване конфликт </a:t>
            </a:r>
            <a:r>
              <a:rPr lang="ru-RU" dirty="0"/>
              <a:t>на </a:t>
            </a:r>
            <a:r>
              <a:rPr lang="bg-BG" dirty="0"/>
              <a:t>интереси.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BC78E0F-E66E-41B9-970C-859536515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445218"/>
            <a:ext cx="8301608" cy="903661"/>
          </a:xfrm>
        </p:spPr>
        <p:txBody>
          <a:bodyPr>
            <a:noAutofit/>
          </a:bodyPr>
          <a:lstStyle/>
          <a:p>
            <a:r>
              <a:rPr lang="bg-BG" sz="3200" dirty="0" smtClean="0"/>
              <a:t>Принципи на Коалицията </a:t>
            </a:r>
            <a:r>
              <a:rPr lang="bg-BG" sz="3200" dirty="0"/>
              <a:t>за развитието на Съдебната </a:t>
            </a:r>
            <a:r>
              <a:rPr lang="bg-BG" sz="3200" dirty="0" smtClean="0"/>
              <a:t>система: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284072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11BC35E2-2627-4A9C-8405-2969E9931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1412776"/>
            <a:ext cx="7571474" cy="4752528"/>
          </a:xfrm>
        </p:spPr>
        <p:txBody>
          <a:bodyPr/>
          <a:lstStyle/>
          <a:p>
            <a:r>
              <a:rPr lang="bg-BG" dirty="0"/>
              <a:t>Силно мотивирани да участват в обединени усилия на НПО за подпомагане на развитието на СС и повишаване доверието в нея;</a:t>
            </a:r>
          </a:p>
          <a:p>
            <a:r>
              <a:rPr lang="bg-BG" dirty="0"/>
              <a:t>П</a:t>
            </a:r>
            <a:r>
              <a:rPr lang="bg-BG" dirty="0" smtClean="0"/>
              <a:t>ритежават  опит </a:t>
            </a:r>
            <a:r>
              <a:rPr lang="bg-BG" dirty="0"/>
              <a:t>в изпълнение на дейности в областта на правосъдието</a:t>
            </a:r>
            <a:r>
              <a:rPr lang="bg-BG" dirty="0" smtClean="0"/>
              <a:t>;</a:t>
            </a:r>
            <a:endParaRPr lang="bg-BG" dirty="0"/>
          </a:p>
          <a:p>
            <a:r>
              <a:rPr lang="bg-BG" dirty="0"/>
              <a:t>Имат участие в мрежи на граждански организации и/или в международни организации и </a:t>
            </a:r>
          </a:p>
          <a:p>
            <a:r>
              <a:rPr lang="bg-BG" dirty="0"/>
              <a:t>О</a:t>
            </a:r>
            <a:r>
              <a:rPr lang="bg-BG" dirty="0" smtClean="0"/>
              <a:t>пит </a:t>
            </a:r>
            <a:r>
              <a:rPr lang="bg-BG" dirty="0"/>
              <a:t>в разработване, изпълнение, мониторинг и оценка на стратегически или програмни документи и/или проекти, и/или инициативи</a:t>
            </a:r>
            <a:r>
              <a:rPr lang="ru-RU" dirty="0"/>
              <a:t>;</a:t>
            </a:r>
          </a:p>
          <a:p>
            <a:pPr marL="0" indent="0">
              <a:buNone/>
            </a:pPr>
            <a:endParaRPr lang="ru-RU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0817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15E4C0D-66A1-436F-A126-A229D9A6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708920"/>
            <a:ext cx="7211434" cy="3096344"/>
          </a:xfrm>
        </p:spPr>
        <p:txBody>
          <a:bodyPr/>
          <a:lstStyle/>
          <a:p>
            <a:r>
              <a:rPr lang="bg-BG" dirty="0"/>
              <a:t>Форма и </a:t>
            </a:r>
            <a:r>
              <a:rPr lang="bg-BG" dirty="0" smtClean="0"/>
              <a:t>съдържание;</a:t>
            </a:r>
          </a:p>
          <a:p>
            <a:endParaRPr lang="bg-BG" dirty="0"/>
          </a:p>
          <a:p>
            <a:r>
              <a:rPr lang="bg-BG" dirty="0"/>
              <a:t> </a:t>
            </a:r>
            <a:r>
              <a:rPr lang="bg-BG" dirty="0" smtClean="0"/>
              <a:t>Участие и начин </a:t>
            </a:r>
            <a:r>
              <a:rPr lang="bg-BG" dirty="0"/>
              <a:t>за </a:t>
            </a:r>
            <a:r>
              <a:rPr lang="bg-BG" dirty="0" smtClean="0"/>
              <a:t>присъединяване;</a:t>
            </a:r>
          </a:p>
          <a:p>
            <a:endParaRPr lang="bg-BG" dirty="0"/>
          </a:p>
          <a:p>
            <a:r>
              <a:rPr lang="bg-BG" dirty="0" smtClean="0"/>
              <a:t>Платформа </a:t>
            </a:r>
            <a:r>
              <a:rPr lang="bg-BG" dirty="0"/>
              <a:t>за участие и обмяна </a:t>
            </a:r>
            <a:r>
              <a:rPr lang="bg-BG" dirty="0" smtClean="0"/>
              <a:t>информация;</a:t>
            </a:r>
          </a:p>
          <a:p>
            <a:endParaRPr lang="bg-BG" dirty="0"/>
          </a:p>
          <a:p>
            <a:r>
              <a:rPr lang="bg-BG" dirty="0"/>
              <a:t>Очаквани </a:t>
            </a:r>
            <a:r>
              <a:rPr lang="bg-BG" dirty="0" smtClean="0"/>
              <a:t>резултати</a:t>
            </a:r>
            <a:r>
              <a:rPr lang="en-US" dirty="0" smtClean="0"/>
              <a:t> </a:t>
            </a:r>
            <a:r>
              <a:rPr lang="bg-BG" dirty="0" smtClean="0"/>
              <a:t>-  </a:t>
            </a:r>
            <a:r>
              <a:rPr lang="bg-BG" dirty="0" smtClean="0"/>
              <a:t>анализи, оценки, механизъм за взимодействие с институциите</a:t>
            </a:r>
          </a:p>
          <a:p>
            <a:endParaRPr lang="bg-BG" dirty="0" smtClean="0"/>
          </a:p>
          <a:p>
            <a:endParaRPr lang="bg-BG" dirty="0"/>
          </a:p>
          <a:p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E7C68BEC-560C-4B0C-BD89-9FA9CED7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 smtClean="0"/>
              <a:t>Споразумение за </a:t>
            </a:r>
            <a:r>
              <a:rPr lang="bg-BG" dirty="0"/>
              <a:t>създаване на </a:t>
            </a:r>
            <a:r>
              <a:rPr lang="bg-BG" dirty="0" smtClean="0"/>
              <a:t>коалиция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3201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456B8922-A474-4D2C-8197-C1FFAA25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17" y="2348880"/>
            <a:ext cx="7408333" cy="3744416"/>
          </a:xfrm>
        </p:spPr>
        <p:txBody>
          <a:bodyPr/>
          <a:lstStyle/>
          <a:p>
            <a:r>
              <a:rPr lang="bg-BG" dirty="0" smtClean="0"/>
              <a:t>Цели:</a:t>
            </a:r>
            <a:endParaRPr lang="bg-BG" dirty="0"/>
          </a:p>
          <a:p>
            <a:pPr lvl="1">
              <a:buFontTx/>
              <a:buChar char="-"/>
            </a:pPr>
            <a:r>
              <a:rPr lang="bg-BG" dirty="0"/>
              <a:t>Излизането от механизма за  сътрудничество и проверка?</a:t>
            </a:r>
          </a:p>
          <a:p>
            <a:pPr lvl="1">
              <a:buFontTx/>
              <a:buChar char="-"/>
            </a:pPr>
            <a:r>
              <a:rPr lang="bg-BG" dirty="0"/>
              <a:t>Необходимостта от работеща съдебна система за благосъстоянието на гражданите и развитието на държавата и демокрацията? </a:t>
            </a:r>
          </a:p>
          <a:p>
            <a:pPr lvl="1">
              <a:buFontTx/>
              <a:buChar char="-"/>
            </a:pPr>
            <a:r>
              <a:rPr lang="bg-BG" dirty="0"/>
              <a:t> Граждански принос към усилията ? </a:t>
            </a:r>
          </a:p>
          <a:p>
            <a:pPr lvl="1">
              <a:buFontTx/>
              <a:buChar char="-"/>
            </a:pPr>
            <a:r>
              <a:rPr lang="bg-BG" dirty="0"/>
              <a:t>Друго? </a:t>
            </a:r>
          </a:p>
          <a:p>
            <a:pPr lvl="1">
              <a:buFontTx/>
              <a:buChar char="-"/>
            </a:pPr>
            <a:endParaRPr lang="bg-BG" dirty="0"/>
          </a:p>
          <a:p>
            <a:pPr lvl="1">
              <a:buFontTx/>
              <a:buChar char="-"/>
            </a:pPr>
            <a:endParaRPr lang="bg-BG" dirty="0"/>
          </a:p>
          <a:p>
            <a:pPr marL="301943" lvl="1" indent="0">
              <a:buNone/>
            </a:pPr>
            <a:endParaRPr lang="bg-BG" dirty="0"/>
          </a:p>
          <a:p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90B190D-5382-41C0-85EF-66BDAC84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Меморандум</a:t>
            </a:r>
          </a:p>
        </p:txBody>
      </p:sp>
    </p:spTree>
    <p:extLst>
      <p:ext uri="{BB962C8B-B14F-4D97-AF65-F5344CB8AC3E}">
        <p14:creationId xmlns:p14="http://schemas.microsoft.com/office/powerpoint/2010/main" val="100383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A6AA10FF-8736-4504-855A-0ED5DB841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Ориентирана към създаването на форум;</a:t>
            </a:r>
            <a:endParaRPr lang="en-US" dirty="0"/>
          </a:p>
          <a:p>
            <a:r>
              <a:rPr lang="bg-BG" dirty="0"/>
              <a:t>Регистрирани потребители: </a:t>
            </a:r>
          </a:p>
          <a:p>
            <a:pPr lvl="1"/>
            <a:r>
              <a:rPr lang="bg-BG" dirty="0" smtClean="0"/>
              <a:t>могат </a:t>
            </a:r>
            <a:r>
              <a:rPr lang="bg-BG" dirty="0"/>
              <a:t>да дават коментари и </a:t>
            </a:r>
          </a:p>
          <a:p>
            <a:pPr lvl="1"/>
            <a:r>
              <a:rPr lang="bg-BG" dirty="0" smtClean="0"/>
              <a:t>да </a:t>
            </a:r>
            <a:r>
              <a:rPr lang="bg-BG" dirty="0"/>
              <a:t>задават теми (темите </a:t>
            </a:r>
            <a:r>
              <a:rPr lang="bg-BG" dirty="0" smtClean="0"/>
              <a:t>минават </a:t>
            </a:r>
            <a:r>
              <a:rPr lang="bg-BG" dirty="0"/>
              <a:t>през </a:t>
            </a:r>
            <a:r>
              <a:rPr lang="bg-BG" dirty="0" smtClean="0"/>
              <a:t>одобрение </a:t>
            </a:r>
            <a:r>
              <a:rPr lang="bg-BG" dirty="0"/>
              <a:t>на администраторите).</a:t>
            </a:r>
          </a:p>
          <a:p>
            <a:pPr marL="0" lvl="1" indent="0">
              <a:buNone/>
            </a:pPr>
            <a:r>
              <a:rPr lang="bg-BG" sz="2400" dirty="0" smtClean="0"/>
              <a:t>      Нерегистрирани</a:t>
            </a:r>
            <a:r>
              <a:rPr lang="bg-BG" dirty="0" smtClean="0"/>
              <a:t> </a:t>
            </a:r>
            <a:r>
              <a:rPr lang="bg-BG" dirty="0"/>
              <a:t>потребители </a:t>
            </a:r>
            <a:r>
              <a:rPr lang="bg-BG" dirty="0" smtClean="0"/>
              <a:t>:</a:t>
            </a:r>
            <a:endParaRPr lang="bg-BG" dirty="0"/>
          </a:p>
          <a:p>
            <a:pPr marL="625475" lvl="1" indent="-342900">
              <a:buFont typeface="Wingdings" panose="05000000000000000000" pitchFamily="2" charset="2"/>
              <a:buChar char="§"/>
            </a:pPr>
            <a:r>
              <a:rPr lang="bg-BG" dirty="0"/>
              <a:t>	</a:t>
            </a:r>
            <a:r>
              <a:rPr lang="bg-BG" dirty="0" smtClean="0"/>
              <a:t>четат</a:t>
            </a:r>
            <a:endParaRPr lang="bg-B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g-BG" dirty="0" smtClean="0"/>
              <a:t>      </a:t>
            </a:r>
            <a:r>
              <a:rPr lang="bg-BG" dirty="0" smtClean="0"/>
              <a:t>да </a:t>
            </a:r>
            <a:r>
              <a:rPr lang="bg-BG" dirty="0"/>
              <a:t>бъдат регистрирани.</a:t>
            </a:r>
          </a:p>
          <a:p>
            <a:pPr marL="301943" lvl="1" indent="0">
              <a:buNone/>
            </a:pPr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6BC26E4-6143-4F6D-8BBE-4DF8D1F6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Платформата</a:t>
            </a:r>
            <a:r>
              <a:rPr lang="ru-RU" dirty="0"/>
              <a:t> за </a:t>
            </a:r>
            <a:r>
              <a:rPr lang="ru-RU" dirty="0" err="1"/>
              <a:t>сътрудничество</a:t>
            </a:r>
            <a:r>
              <a:rPr lang="ru-RU" dirty="0"/>
              <a:t> и участие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2374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BD4012F2-8007-4032-99B4-499D97DAF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Опростена организация</a:t>
            </a:r>
          </a:p>
          <a:p>
            <a:pPr lvl="1"/>
            <a:r>
              <a:rPr lang="bg-BG" dirty="0"/>
              <a:t>Статична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Проекта;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Програмата;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Др. обща.</a:t>
            </a:r>
          </a:p>
          <a:p>
            <a:pPr lvl="1"/>
            <a:r>
              <a:rPr lang="bg-BG" dirty="0"/>
              <a:t>Динамична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Новини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bg-BG" dirty="0"/>
              <a:t>Дискусии</a:t>
            </a:r>
          </a:p>
          <a:p>
            <a:endParaRPr lang="bg-B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A0455B1-93F6-456B-8CD7-F3051E354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Платформа</a:t>
            </a:r>
          </a:p>
        </p:txBody>
      </p:sp>
    </p:spTree>
    <p:extLst>
      <p:ext uri="{BB962C8B-B14F-4D97-AF65-F5344CB8AC3E}">
        <p14:creationId xmlns:p14="http://schemas.microsoft.com/office/powerpoint/2010/main" val="67534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99" y="1341438"/>
            <a:ext cx="6950603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182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5016</TotalTime>
  <Words>341</Words>
  <Application>Microsoft Office PowerPoint</Application>
  <PresentationFormat>On-screen Show (4:3)</PresentationFormat>
  <Paragraphs>61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Гражданска платформа за проследяване и оценка развитието на Съдебната система</vt:lpstr>
      <vt:lpstr>Цели и дейности на проекта</vt:lpstr>
      <vt:lpstr>Принципи на Коалицията за развитието на Съдебната система:</vt:lpstr>
      <vt:lpstr>PowerPoint Presentation</vt:lpstr>
      <vt:lpstr>Споразумение за създаване на коалиция</vt:lpstr>
      <vt:lpstr>Меморандум</vt:lpstr>
      <vt:lpstr>Платформата за сътрудничество и участие </vt:lpstr>
      <vt:lpstr>Платформа</vt:lpstr>
      <vt:lpstr>PowerPoint Presentation</vt:lpstr>
      <vt:lpstr>Благодаря за вниманието! http://strator.strategma.bg/betterjustice/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amihailova</dc:creator>
  <cp:lastModifiedBy>JN</cp:lastModifiedBy>
  <cp:revision>150</cp:revision>
  <cp:lastPrinted>2019-02-20T09:12:10Z</cp:lastPrinted>
  <dcterms:created xsi:type="dcterms:W3CDTF">2015-06-24T08:22:09Z</dcterms:created>
  <dcterms:modified xsi:type="dcterms:W3CDTF">2019-06-24T16:50:57Z</dcterms:modified>
</cp:coreProperties>
</file>